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8288000" cy="10287000"/>
  <p:notesSz cx="6858000" cy="9144000"/>
  <p:embeddedFontLst>
    <p:embeddedFont>
      <p:font typeface="Open Sans Bold" panose="020B0604020202020204" charset="0"/>
      <p:regular r:id="rId7"/>
    </p:embeddedFont>
    <p:embeddedFont>
      <p:font typeface="Paalalabas Condensed" panose="020B0604020202020204" charset="0"/>
      <p:regular r:id="rId8"/>
    </p:embeddedFont>
    <p:embeddedFont>
      <p:font typeface="Sloop Script Pro" panose="020B0604020202020204" charset="0"/>
      <p:regular r:id="rId9"/>
    </p:embeddedFont>
    <p:embeddedFont>
      <p:font typeface="TT Interphases Bold" panose="020B0604020202020204" charset="0"/>
      <p:regular r:id="rId1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0" d="100"/>
          <a:sy n="50" d="100"/>
        </p:scale>
        <p:origin x="946" y="3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2.fntdata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font" Target="fonts/font1.fntdata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font" Target="fonts/font3.fntdata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3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jpe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545" t="-1196" r="-66666" b="-1531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 rot="-10800000">
            <a:off x="7611820" y="-2452294"/>
            <a:ext cx="12578412" cy="20369897"/>
          </a:xfrm>
          <a:custGeom>
            <a:avLst/>
            <a:gdLst/>
            <a:ahLst/>
            <a:cxnLst/>
            <a:rect l="l" t="t" r="r" b="b"/>
            <a:pathLst>
              <a:path w="12578412" h="20369897">
                <a:moveTo>
                  <a:pt x="0" y="0"/>
                </a:moveTo>
                <a:lnTo>
                  <a:pt x="12578412" y="0"/>
                </a:lnTo>
                <a:lnTo>
                  <a:pt x="12578412" y="20369897"/>
                </a:lnTo>
                <a:lnTo>
                  <a:pt x="0" y="2036989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4" name="Group 4"/>
          <p:cNvGrpSpPr/>
          <p:nvPr/>
        </p:nvGrpSpPr>
        <p:grpSpPr>
          <a:xfrm>
            <a:off x="9834947" y="943119"/>
            <a:ext cx="7565948" cy="8753985"/>
            <a:chOff x="0" y="0"/>
            <a:chExt cx="10087931" cy="11671980"/>
          </a:xfrm>
        </p:grpSpPr>
        <p:sp>
          <p:nvSpPr>
            <p:cNvPr id="5" name="Freeform 5"/>
            <p:cNvSpPr/>
            <p:nvPr/>
          </p:nvSpPr>
          <p:spPr>
            <a:xfrm rot="-138111">
              <a:off x="222913" y="189077"/>
              <a:ext cx="9642105" cy="11293827"/>
            </a:xfrm>
            <a:custGeom>
              <a:avLst/>
              <a:gdLst/>
              <a:ahLst/>
              <a:cxnLst/>
              <a:rect l="l" t="t" r="r" b="b"/>
              <a:pathLst>
                <a:path w="9642105" h="11293827">
                  <a:moveTo>
                    <a:pt x="0" y="0"/>
                  </a:moveTo>
                  <a:lnTo>
                    <a:pt x="9642105" y="0"/>
                  </a:lnTo>
                  <a:lnTo>
                    <a:pt x="9642105" y="11293827"/>
                  </a:lnTo>
                  <a:lnTo>
                    <a:pt x="0" y="112938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grpSp>
          <p:nvGrpSpPr>
            <p:cNvPr id="6" name="Group 6"/>
            <p:cNvGrpSpPr/>
            <p:nvPr/>
          </p:nvGrpSpPr>
          <p:grpSpPr>
            <a:xfrm rot="-421046">
              <a:off x="2452773" y="1484692"/>
              <a:ext cx="5626012" cy="7957584"/>
              <a:chOff x="0" y="0"/>
              <a:chExt cx="1006073" cy="1423017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1006073" cy="1423017"/>
              </a:xfrm>
              <a:custGeom>
                <a:avLst/>
                <a:gdLst/>
                <a:ahLst/>
                <a:cxnLst/>
                <a:rect l="l" t="t" r="r" b="b"/>
                <a:pathLst>
                  <a:path w="1006073" h="1423017">
                    <a:moveTo>
                      <a:pt x="0" y="0"/>
                    </a:moveTo>
                    <a:lnTo>
                      <a:pt x="1006073" y="0"/>
                    </a:lnTo>
                    <a:lnTo>
                      <a:pt x="1006073" y="1423017"/>
                    </a:lnTo>
                    <a:lnTo>
                      <a:pt x="0" y="1423017"/>
                    </a:lnTo>
                    <a:close/>
                  </a:path>
                </a:pathLst>
              </a:custGeom>
              <a:blipFill>
                <a:blip r:embed="rId5"/>
                <a:stretch>
                  <a:fillRect l="-7365" r="-10385"/>
                </a:stretch>
              </a:blipFill>
            </p:spPr>
            <p:txBody>
              <a:bodyPr/>
              <a:lstStyle/>
              <a:p>
                <a:endParaRPr lang="pt-BR"/>
              </a:p>
            </p:txBody>
          </p:sp>
        </p:grpSp>
      </p:grpSp>
      <p:sp>
        <p:nvSpPr>
          <p:cNvPr id="8" name="Freeform 8"/>
          <p:cNvSpPr/>
          <p:nvPr/>
        </p:nvSpPr>
        <p:spPr>
          <a:xfrm>
            <a:off x="17074311" y="9258300"/>
            <a:ext cx="369979" cy="353792"/>
          </a:xfrm>
          <a:custGeom>
            <a:avLst/>
            <a:gdLst/>
            <a:ahLst/>
            <a:cxnLst/>
            <a:rect l="l" t="t" r="r" b="b"/>
            <a:pathLst>
              <a:path w="369979" h="353792">
                <a:moveTo>
                  <a:pt x="0" y="0"/>
                </a:moveTo>
                <a:lnTo>
                  <a:pt x="369978" y="0"/>
                </a:lnTo>
                <a:lnTo>
                  <a:pt x="369978" y="353792"/>
                </a:lnTo>
                <a:lnTo>
                  <a:pt x="0" y="35379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9" name="TextBox 9"/>
          <p:cNvSpPr txBox="1"/>
          <p:nvPr/>
        </p:nvSpPr>
        <p:spPr>
          <a:xfrm>
            <a:off x="12746442" y="9278926"/>
            <a:ext cx="4073733" cy="3686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7"/>
              </a:lnSpc>
            </a:pPr>
            <a:r>
              <a:rPr lang="en-US" sz="2250">
                <a:solidFill>
                  <a:srgbClr val="4B412E"/>
                </a:solidFill>
                <a:latin typeface="TT Interphases Bold"/>
              </a:rPr>
              <a:t>Larana Museum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14198" y="2548401"/>
            <a:ext cx="8105356" cy="5788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244"/>
              </a:lnSpc>
            </a:pPr>
            <a:r>
              <a:rPr lang="en-US" sz="33745" spc="-1046">
                <a:solidFill>
                  <a:srgbClr val="543110"/>
                </a:solidFill>
                <a:latin typeface="Paalalabas Condensed"/>
              </a:rPr>
              <a:t>INSPIRED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81399" y="1257444"/>
            <a:ext cx="8545124" cy="35614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322"/>
              </a:lnSpc>
            </a:pPr>
            <a:r>
              <a:rPr lang="en-US" sz="25534">
                <a:solidFill>
                  <a:srgbClr val="543110"/>
                </a:solidFill>
                <a:latin typeface="Sloop Script Pro"/>
              </a:rPr>
              <a:t>Inspired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46834" y="7467746"/>
            <a:ext cx="6367487" cy="4646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1"/>
              </a:lnSpc>
            </a:pPr>
            <a:r>
              <a:rPr lang="en-US" sz="2550">
                <a:solidFill>
                  <a:srgbClr val="543110"/>
                </a:solidFill>
                <a:latin typeface="TT Interphases Bold"/>
              </a:rPr>
              <a:t>“Imagens que despertam sentimentos”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545" t="-1196" r="-66666" b="-1531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 rot="5400000">
            <a:off x="2854794" y="4775820"/>
            <a:ext cx="12578412" cy="20369897"/>
          </a:xfrm>
          <a:custGeom>
            <a:avLst/>
            <a:gdLst/>
            <a:ahLst/>
            <a:cxnLst/>
            <a:rect l="l" t="t" r="r" b="b"/>
            <a:pathLst>
              <a:path w="12578412" h="20369897">
                <a:moveTo>
                  <a:pt x="0" y="0"/>
                </a:moveTo>
                <a:lnTo>
                  <a:pt x="12578412" y="0"/>
                </a:lnTo>
                <a:lnTo>
                  <a:pt x="12578412" y="20369897"/>
                </a:lnTo>
                <a:lnTo>
                  <a:pt x="0" y="2036989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TextBox 4"/>
          <p:cNvSpPr txBox="1"/>
          <p:nvPr/>
        </p:nvSpPr>
        <p:spPr>
          <a:xfrm>
            <a:off x="1568088" y="4662509"/>
            <a:ext cx="8513274" cy="27651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61"/>
              </a:lnSpc>
            </a:pPr>
            <a:r>
              <a:rPr lang="en-US" sz="2549">
                <a:solidFill>
                  <a:srgbClr val="4B412E"/>
                </a:solidFill>
                <a:latin typeface="TT Interphases Bold"/>
              </a:rPr>
              <a:t>Desenvolvemos um site fullstack responsivo focado para artistas. Visamos atender este público alvo e valorizar as artes de pequenos e grandes artistas. Com base em uma rede social, podemos em nossa aplicação criar posts, editar e excluir.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410228" y="392261"/>
            <a:ext cx="12450850" cy="47358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638"/>
              </a:lnSpc>
            </a:pPr>
            <a:r>
              <a:rPr lang="en-US" sz="27599" spc="-855">
                <a:solidFill>
                  <a:srgbClr val="543110"/>
                </a:solidFill>
                <a:latin typeface="Paalalabas Condensed"/>
              </a:rPr>
              <a:t>SOBRE NOSSO SITE</a:t>
            </a:r>
          </a:p>
        </p:txBody>
      </p:sp>
      <p:sp>
        <p:nvSpPr>
          <p:cNvPr id="6" name="Freeform 6"/>
          <p:cNvSpPr/>
          <p:nvPr/>
        </p:nvSpPr>
        <p:spPr>
          <a:xfrm rot="-237155" flipH="1">
            <a:off x="6185208" y="2941543"/>
            <a:ext cx="13491731" cy="9022595"/>
          </a:xfrm>
          <a:custGeom>
            <a:avLst/>
            <a:gdLst/>
            <a:ahLst/>
            <a:cxnLst/>
            <a:rect l="l" t="t" r="r" b="b"/>
            <a:pathLst>
              <a:path w="13491731" h="9022595">
                <a:moveTo>
                  <a:pt x="13491731" y="0"/>
                </a:moveTo>
                <a:lnTo>
                  <a:pt x="0" y="0"/>
                </a:lnTo>
                <a:lnTo>
                  <a:pt x="0" y="9022596"/>
                </a:lnTo>
                <a:lnTo>
                  <a:pt x="13491731" y="9022596"/>
                </a:lnTo>
                <a:lnTo>
                  <a:pt x="13491731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545" t="-1196" r="-66666" b="-1531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 rot="-5399999">
            <a:off x="3011651" y="-15044149"/>
            <a:ext cx="12578412" cy="20369897"/>
          </a:xfrm>
          <a:custGeom>
            <a:avLst/>
            <a:gdLst/>
            <a:ahLst/>
            <a:cxnLst/>
            <a:rect l="l" t="t" r="r" b="b"/>
            <a:pathLst>
              <a:path w="12578412" h="20369897">
                <a:moveTo>
                  <a:pt x="0" y="0"/>
                </a:moveTo>
                <a:lnTo>
                  <a:pt x="12578411" y="0"/>
                </a:lnTo>
                <a:lnTo>
                  <a:pt x="12578411" y="20369897"/>
                </a:lnTo>
                <a:lnTo>
                  <a:pt x="0" y="2036989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4"/>
          <p:cNvSpPr/>
          <p:nvPr/>
        </p:nvSpPr>
        <p:spPr>
          <a:xfrm rot="5400000">
            <a:off x="2454332" y="5023076"/>
            <a:ext cx="12578412" cy="20369897"/>
          </a:xfrm>
          <a:custGeom>
            <a:avLst/>
            <a:gdLst/>
            <a:ahLst/>
            <a:cxnLst/>
            <a:rect l="l" t="t" r="r" b="b"/>
            <a:pathLst>
              <a:path w="12578412" h="20369897">
                <a:moveTo>
                  <a:pt x="0" y="0"/>
                </a:moveTo>
                <a:lnTo>
                  <a:pt x="12578412" y="0"/>
                </a:lnTo>
                <a:lnTo>
                  <a:pt x="12578412" y="20369897"/>
                </a:lnTo>
                <a:lnTo>
                  <a:pt x="0" y="2036989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Freeform 5"/>
          <p:cNvSpPr/>
          <p:nvPr/>
        </p:nvSpPr>
        <p:spPr>
          <a:xfrm>
            <a:off x="10369176" y="2091985"/>
            <a:ext cx="5744476" cy="6103029"/>
          </a:xfrm>
          <a:custGeom>
            <a:avLst/>
            <a:gdLst/>
            <a:ahLst/>
            <a:cxnLst/>
            <a:rect l="l" t="t" r="r" b="b"/>
            <a:pathLst>
              <a:path w="5744476" h="6103029">
                <a:moveTo>
                  <a:pt x="0" y="0"/>
                </a:moveTo>
                <a:lnTo>
                  <a:pt x="5744477" y="0"/>
                </a:lnTo>
                <a:lnTo>
                  <a:pt x="5744477" y="6103030"/>
                </a:lnTo>
                <a:lnTo>
                  <a:pt x="0" y="61030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TextBox 6"/>
          <p:cNvSpPr txBox="1"/>
          <p:nvPr/>
        </p:nvSpPr>
        <p:spPr>
          <a:xfrm>
            <a:off x="1184471" y="3396499"/>
            <a:ext cx="8999367" cy="46506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937"/>
              </a:lnSpc>
            </a:pPr>
            <a:r>
              <a:rPr lang="en-US" sz="27098" spc="-840">
                <a:solidFill>
                  <a:srgbClr val="543110"/>
                </a:solidFill>
                <a:latin typeface="Paalalabas Condensed"/>
              </a:rPr>
              <a:t>PÁGINAS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84471" y="2946910"/>
            <a:ext cx="8999367" cy="21279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235"/>
              </a:lnSpc>
            </a:pPr>
            <a:r>
              <a:rPr lang="en-US" sz="15173">
                <a:solidFill>
                  <a:srgbClr val="543110"/>
                </a:solidFill>
                <a:latin typeface="Sloop Script Pro"/>
              </a:rPr>
              <a:t>Guia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520337" y="2289277"/>
            <a:ext cx="2629812" cy="13617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32"/>
              </a:lnSpc>
            </a:pPr>
            <a:r>
              <a:rPr lang="en-US" sz="3523">
                <a:solidFill>
                  <a:srgbClr val="543110"/>
                </a:solidFill>
                <a:latin typeface="TT Interphases Bold"/>
              </a:rPr>
              <a:t>Home</a:t>
            </a:r>
          </a:p>
          <a:p>
            <a:pPr algn="l">
              <a:lnSpc>
                <a:spcPts val="5532"/>
              </a:lnSpc>
            </a:pPr>
            <a:endParaRPr lang="en-US" sz="3523">
              <a:solidFill>
                <a:srgbClr val="543110"/>
              </a:solidFill>
              <a:latin typeface="TT Interphases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4208719" y="5666937"/>
            <a:ext cx="1135993" cy="566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18"/>
              </a:lnSpc>
            </a:pPr>
            <a:r>
              <a:rPr lang="en-US" sz="3299">
                <a:solidFill>
                  <a:srgbClr val="543110"/>
                </a:solidFill>
                <a:latin typeface="Open Sans Bold"/>
              </a:rPr>
              <a:t>Login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4208719" y="3815599"/>
            <a:ext cx="1670926" cy="543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22"/>
              </a:lnSpc>
            </a:pPr>
            <a:r>
              <a:rPr lang="en-US" sz="2880">
                <a:solidFill>
                  <a:srgbClr val="543110"/>
                </a:solidFill>
                <a:latin typeface="TT Interphases Bold"/>
              </a:rPr>
              <a:t>Cadastro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123045" y="5629564"/>
            <a:ext cx="1670926" cy="631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07"/>
              </a:lnSpc>
            </a:pPr>
            <a:r>
              <a:rPr lang="en-US" sz="3380">
                <a:solidFill>
                  <a:srgbClr val="543110"/>
                </a:solidFill>
                <a:latin typeface="TT Interphases Bold"/>
              </a:rPr>
              <a:t>Profile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894684" y="3810858"/>
            <a:ext cx="1063823" cy="4953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8"/>
              </a:lnSpc>
            </a:pPr>
            <a:r>
              <a:rPr lang="en-US" sz="2999">
                <a:solidFill>
                  <a:srgbClr val="543110"/>
                </a:solidFill>
                <a:latin typeface="Open Sans Bold"/>
              </a:rPr>
              <a:t>CRUD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746346" y="7270924"/>
            <a:ext cx="1045854" cy="5669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618"/>
              </a:lnSpc>
            </a:pPr>
            <a:r>
              <a:rPr lang="en-US" sz="3299" dirty="0">
                <a:solidFill>
                  <a:srgbClr val="543110"/>
                </a:solidFill>
                <a:latin typeface="Open Sans Bold"/>
              </a:rPr>
              <a:t>Feed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545" t="-1196" r="-66666" b="-1531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>
            <a:off x="13381792" y="-164915"/>
            <a:ext cx="5908582" cy="10616830"/>
          </a:xfrm>
          <a:custGeom>
            <a:avLst/>
            <a:gdLst/>
            <a:ahLst/>
            <a:cxnLst/>
            <a:rect l="l" t="t" r="r" b="b"/>
            <a:pathLst>
              <a:path w="5908582" h="10616830">
                <a:moveTo>
                  <a:pt x="0" y="0"/>
                </a:moveTo>
                <a:lnTo>
                  <a:pt x="5908582" y="0"/>
                </a:lnTo>
                <a:lnTo>
                  <a:pt x="5908582" y="10616830"/>
                </a:lnTo>
                <a:lnTo>
                  <a:pt x="0" y="1061683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200100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TextBox 4"/>
          <p:cNvSpPr txBox="1"/>
          <p:nvPr/>
        </p:nvSpPr>
        <p:spPr>
          <a:xfrm>
            <a:off x="4626575" y="419224"/>
            <a:ext cx="7514937" cy="3810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097"/>
              </a:lnSpc>
              <a:spcBef>
                <a:spcPct val="0"/>
              </a:spcBef>
            </a:pPr>
            <a:r>
              <a:rPr lang="en-US" sz="22212">
                <a:solidFill>
                  <a:srgbClr val="543110"/>
                </a:solidFill>
                <a:latin typeface="Paalalabas Condensed"/>
              </a:rPr>
              <a:t>CRUD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387344" y="4229294"/>
            <a:ext cx="4042592" cy="1812499"/>
            <a:chOff x="0" y="0"/>
            <a:chExt cx="5390123" cy="2416665"/>
          </a:xfrm>
        </p:grpSpPr>
        <p:grpSp>
          <p:nvGrpSpPr>
            <p:cNvPr id="6" name="Group 6"/>
            <p:cNvGrpSpPr/>
            <p:nvPr/>
          </p:nvGrpSpPr>
          <p:grpSpPr>
            <a:xfrm>
              <a:off x="1007633" y="0"/>
              <a:ext cx="949403" cy="949403"/>
              <a:chOff x="0" y="0"/>
              <a:chExt cx="812800" cy="8128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54311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028"/>
                  </a:lnSpc>
                </a:pPr>
                <a:endParaRPr/>
              </a:p>
            </p:txBody>
          </p:sp>
        </p:grpSp>
        <p:sp>
          <p:nvSpPr>
            <p:cNvPr id="9" name="TextBox 9"/>
            <p:cNvSpPr txBox="1"/>
            <p:nvPr/>
          </p:nvSpPr>
          <p:spPr>
            <a:xfrm>
              <a:off x="1107672" y="140390"/>
              <a:ext cx="749323" cy="6209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93"/>
                </a:lnSpc>
                <a:spcBef>
                  <a:spcPct val="0"/>
                </a:spcBef>
              </a:pPr>
              <a:r>
                <a:rPr lang="en-US" sz="2852">
                  <a:solidFill>
                    <a:srgbClr val="543110"/>
                  </a:solidFill>
                  <a:latin typeface="TT Interphases Bold"/>
                </a:rPr>
                <a:t>01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2283783" y="54619"/>
              <a:ext cx="2035192" cy="7734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906"/>
                </a:lnSpc>
                <a:spcBef>
                  <a:spcPct val="0"/>
                </a:spcBef>
              </a:pPr>
              <a:r>
                <a:rPr lang="en-US" sz="3504" spc="84">
                  <a:solidFill>
                    <a:srgbClr val="543110"/>
                  </a:solidFill>
                  <a:latin typeface="TT Interphases Bold"/>
                </a:rPr>
                <a:t>Create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1308821"/>
              <a:ext cx="5390123" cy="11078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22"/>
                </a:lnSpc>
              </a:pPr>
              <a:r>
                <a:rPr lang="en-US" sz="2444">
                  <a:solidFill>
                    <a:srgbClr val="4B412E"/>
                  </a:solidFill>
                  <a:latin typeface="TT Interphases Bold"/>
                </a:rPr>
                <a:t>Você pode criar seu usuário e criar o seu post.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8219472" y="4229294"/>
            <a:ext cx="712052" cy="712052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543110"/>
              </a:solidFill>
              <a:prstDash val="solid"/>
              <a:miter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28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8294502" y="4322680"/>
            <a:ext cx="561992" cy="477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93"/>
              </a:lnSpc>
              <a:spcBef>
                <a:spcPct val="0"/>
              </a:spcBef>
            </a:pPr>
            <a:r>
              <a:rPr lang="en-US" sz="2852">
                <a:solidFill>
                  <a:srgbClr val="543110"/>
                </a:solidFill>
                <a:latin typeface="TT Interphases Bold"/>
              </a:rPr>
              <a:t>02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998199" y="4253589"/>
            <a:ext cx="1526394" cy="5967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06"/>
              </a:lnSpc>
              <a:spcBef>
                <a:spcPct val="0"/>
              </a:spcBef>
            </a:pPr>
            <a:r>
              <a:rPr lang="en-US" sz="3504" spc="84">
                <a:solidFill>
                  <a:srgbClr val="543110"/>
                </a:solidFill>
                <a:latin typeface="TT Interphases Bold"/>
              </a:rPr>
              <a:t>Read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450342" y="4984692"/>
            <a:ext cx="4042592" cy="12714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22"/>
              </a:lnSpc>
            </a:pPr>
            <a:r>
              <a:rPr lang="en-US" sz="2444">
                <a:solidFill>
                  <a:srgbClr val="4B412E"/>
                </a:solidFill>
                <a:latin typeface="TT Interphases Bold"/>
              </a:rPr>
              <a:t>Você pode acessar todos os posts e visualizá-los na aba “Feed”.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2143068" y="7312054"/>
            <a:ext cx="712052" cy="712052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543110"/>
              </a:solidFill>
              <a:prstDash val="solid"/>
              <a:miter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28"/>
                </a:lnSpc>
              </a:pPr>
              <a:endParaRPr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2218098" y="7405440"/>
            <a:ext cx="561992" cy="477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93"/>
              </a:lnSpc>
              <a:spcBef>
                <a:spcPct val="0"/>
              </a:spcBef>
            </a:pPr>
            <a:r>
              <a:rPr lang="en-US" sz="2852">
                <a:solidFill>
                  <a:srgbClr val="543110"/>
                </a:solidFill>
                <a:latin typeface="TT Interphases Bold"/>
              </a:rPr>
              <a:t>03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3100181" y="7336349"/>
            <a:ext cx="2035351" cy="5967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06"/>
              </a:lnSpc>
              <a:spcBef>
                <a:spcPct val="0"/>
              </a:spcBef>
            </a:pPr>
            <a:r>
              <a:rPr lang="en-US" sz="3504" spc="84">
                <a:solidFill>
                  <a:srgbClr val="543110"/>
                </a:solidFill>
                <a:latin typeface="TT Interphases Bold"/>
              </a:rPr>
              <a:t>Update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572419" y="8170679"/>
            <a:ext cx="4042592" cy="12714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22"/>
              </a:lnSpc>
            </a:pPr>
            <a:r>
              <a:rPr lang="en-US" sz="2444">
                <a:solidFill>
                  <a:srgbClr val="4B412E"/>
                </a:solidFill>
                <a:latin typeface="TT Interphases Bold"/>
              </a:rPr>
              <a:t>Você pode editar seu post e seu perfil, nas abas “profile”.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7740100" y="7312054"/>
            <a:ext cx="4042592" cy="1812499"/>
            <a:chOff x="0" y="0"/>
            <a:chExt cx="5390123" cy="2416665"/>
          </a:xfrm>
        </p:grpSpPr>
        <p:grpSp>
          <p:nvGrpSpPr>
            <p:cNvPr id="25" name="Group 25"/>
            <p:cNvGrpSpPr/>
            <p:nvPr/>
          </p:nvGrpSpPr>
          <p:grpSpPr>
            <a:xfrm>
              <a:off x="1007633" y="0"/>
              <a:ext cx="949403" cy="949403"/>
              <a:chOff x="0" y="0"/>
              <a:chExt cx="812800" cy="812800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54311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27" name="TextBox 27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028"/>
                  </a:lnSpc>
                </a:pPr>
                <a:endParaRPr/>
              </a:p>
            </p:txBody>
          </p:sp>
        </p:grpSp>
        <p:sp>
          <p:nvSpPr>
            <p:cNvPr id="28" name="TextBox 28"/>
            <p:cNvSpPr txBox="1"/>
            <p:nvPr/>
          </p:nvSpPr>
          <p:spPr>
            <a:xfrm>
              <a:off x="1107672" y="140390"/>
              <a:ext cx="749323" cy="6209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93"/>
                </a:lnSpc>
                <a:spcBef>
                  <a:spcPct val="0"/>
                </a:spcBef>
              </a:pPr>
              <a:r>
                <a:rPr lang="en-US" sz="2852">
                  <a:solidFill>
                    <a:srgbClr val="543110"/>
                  </a:solidFill>
                  <a:latin typeface="TT Interphases Bold"/>
                </a:rPr>
                <a:t>04</a:t>
              </a:r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2283783" y="54619"/>
              <a:ext cx="2035192" cy="7734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906"/>
                </a:lnSpc>
                <a:spcBef>
                  <a:spcPct val="0"/>
                </a:spcBef>
              </a:pPr>
              <a:r>
                <a:rPr lang="en-US" sz="3504" spc="84">
                  <a:solidFill>
                    <a:srgbClr val="543110"/>
                  </a:solidFill>
                  <a:latin typeface="TT Interphases Bold"/>
                </a:rPr>
                <a:t>Delete</a:t>
              </a:r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0" y="1308821"/>
              <a:ext cx="5390123" cy="11078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22"/>
                </a:lnSpc>
              </a:pPr>
              <a:r>
                <a:rPr lang="en-US" sz="2444">
                  <a:solidFill>
                    <a:srgbClr val="4B412E"/>
                  </a:solidFill>
                  <a:latin typeface="TT Interphases Bold"/>
                </a:rPr>
                <a:t>Você pode deletar seu post na aba “profile”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545" t="-1196" r="-66666" b="-1531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 flipV="1">
            <a:off x="-1893216" y="-2317189"/>
            <a:ext cx="12578412" cy="20369897"/>
          </a:xfrm>
          <a:custGeom>
            <a:avLst/>
            <a:gdLst/>
            <a:ahLst/>
            <a:cxnLst/>
            <a:rect l="l" t="t" r="r" b="b"/>
            <a:pathLst>
              <a:path w="12578412" h="20369897">
                <a:moveTo>
                  <a:pt x="0" y="20369897"/>
                </a:moveTo>
                <a:lnTo>
                  <a:pt x="12578412" y="20369897"/>
                </a:lnTo>
                <a:lnTo>
                  <a:pt x="12578412" y="0"/>
                </a:lnTo>
                <a:lnTo>
                  <a:pt x="0" y="0"/>
                </a:lnTo>
                <a:lnTo>
                  <a:pt x="0" y="20369897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4" name="Group 4"/>
          <p:cNvGrpSpPr/>
          <p:nvPr/>
        </p:nvGrpSpPr>
        <p:grpSpPr>
          <a:xfrm rot="-245825">
            <a:off x="645903" y="1099187"/>
            <a:ext cx="7500174" cy="8698497"/>
            <a:chOff x="0" y="0"/>
            <a:chExt cx="10000233" cy="11597996"/>
          </a:xfrm>
        </p:grpSpPr>
        <p:sp>
          <p:nvSpPr>
            <p:cNvPr id="5" name="Freeform 5"/>
            <p:cNvSpPr/>
            <p:nvPr/>
          </p:nvSpPr>
          <p:spPr>
            <a:xfrm rot="110547" flipH="1">
              <a:off x="179064" y="152084"/>
              <a:ext cx="9642105" cy="11293827"/>
            </a:xfrm>
            <a:custGeom>
              <a:avLst/>
              <a:gdLst/>
              <a:ahLst/>
              <a:cxnLst/>
              <a:rect l="l" t="t" r="r" b="b"/>
              <a:pathLst>
                <a:path w="9642105" h="11293827">
                  <a:moveTo>
                    <a:pt x="9642105" y="0"/>
                  </a:moveTo>
                  <a:lnTo>
                    <a:pt x="0" y="0"/>
                  </a:lnTo>
                  <a:lnTo>
                    <a:pt x="0" y="11293827"/>
                  </a:lnTo>
                  <a:lnTo>
                    <a:pt x="9642105" y="11293827"/>
                  </a:lnTo>
                  <a:lnTo>
                    <a:pt x="9642105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grpSp>
          <p:nvGrpSpPr>
            <p:cNvPr id="6" name="Group 6"/>
            <p:cNvGrpSpPr/>
            <p:nvPr/>
          </p:nvGrpSpPr>
          <p:grpSpPr>
            <a:xfrm rot="412884">
              <a:off x="1946959" y="1427894"/>
              <a:ext cx="5659417" cy="8047005"/>
              <a:chOff x="0" y="0"/>
              <a:chExt cx="1012047" cy="1439008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1012047" cy="1439008"/>
              </a:xfrm>
              <a:custGeom>
                <a:avLst/>
                <a:gdLst/>
                <a:ahLst/>
                <a:cxnLst/>
                <a:rect l="l" t="t" r="r" b="b"/>
                <a:pathLst>
                  <a:path w="1012047" h="1439008">
                    <a:moveTo>
                      <a:pt x="0" y="0"/>
                    </a:moveTo>
                    <a:lnTo>
                      <a:pt x="1012047" y="0"/>
                    </a:lnTo>
                    <a:lnTo>
                      <a:pt x="1012047" y="1439008"/>
                    </a:lnTo>
                    <a:lnTo>
                      <a:pt x="0" y="1439008"/>
                    </a:lnTo>
                    <a:close/>
                  </a:path>
                </a:pathLst>
              </a:custGeom>
              <a:blipFill>
                <a:blip r:embed="rId5"/>
                <a:stretch>
                  <a:fillRect l="-33770" r="-78846"/>
                </a:stretch>
              </a:blipFill>
            </p:spPr>
            <p:txBody>
              <a:bodyPr/>
              <a:lstStyle/>
              <a:p>
                <a:endParaRPr lang="pt-BR"/>
              </a:p>
            </p:txBody>
          </p:sp>
        </p:grpSp>
      </p:grpSp>
      <p:sp>
        <p:nvSpPr>
          <p:cNvPr id="8" name="Freeform 8"/>
          <p:cNvSpPr/>
          <p:nvPr/>
        </p:nvSpPr>
        <p:spPr>
          <a:xfrm>
            <a:off x="16947817" y="9258300"/>
            <a:ext cx="1016564" cy="222373"/>
          </a:xfrm>
          <a:custGeom>
            <a:avLst/>
            <a:gdLst/>
            <a:ahLst/>
            <a:cxnLst/>
            <a:rect l="l" t="t" r="r" b="b"/>
            <a:pathLst>
              <a:path w="1016564" h="222373">
                <a:moveTo>
                  <a:pt x="0" y="0"/>
                </a:moveTo>
                <a:lnTo>
                  <a:pt x="1016564" y="0"/>
                </a:lnTo>
                <a:lnTo>
                  <a:pt x="1016564" y="222373"/>
                </a:lnTo>
                <a:lnTo>
                  <a:pt x="0" y="22237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9" name="TextBox 9"/>
          <p:cNvSpPr txBox="1"/>
          <p:nvPr/>
        </p:nvSpPr>
        <p:spPr>
          <a:xfrm>
            <a:off x="10526468" y="1639847"/>
            <a:ext cx="6732832" cy="36734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962"/>
              </a:lnSpc>
            </a:pPr>
            <a:r>
              <a:rPr lang="en-US" sz="21401" spc="-663">
                <a:solidFill>
                  <a:srgbClr val="543110"/>
                </a:solidFill>
                <a:latin typeface="Paalalabas Condensed"/>
              </a:rPr>
              <a:t>TAREFAS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580330" y="4848776"/>
            <a:ext cx="6732832" cy="24541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901"/>
              </a:lnSpc>
            </a:pPr>
            <a:r>
              <a:rPr lang="en-US" sz="2550" dirty="0" err="1">
                <a:solidFill>
                  <a:srgbClr val="543110"/>
                </a:solidFill>
                <a:latin typeface="TT Interphases Bold"/>
              </a:rPr>
              <a:t>Separamos</a:t>
            </a:r>
            <a:r>
              <a:rPr lang="en-US" sz="2550" dirty="0">
                <a:solidFill>
                  <a:srgbClr val="543110"/>
                </a:solidFill>
                <a:latin typeface="TT Interphases Bold"/>
              </a:rPr>
              <a:t> as </a:t>
            </a:r>
            <a:r>
              <a:rPr lang="en-US" sz="2550" dirty="0" err="1">
                <a:solidFill>
                  <a:srgbClr val="543110"/>
                </a:solidFill>
                <a:latin typeface="TT Interphases Bold"/>
              </a:rPr>
              <a:t>tarefas</a:t>
            </a:r>
            <a:r>
              <a:rPr lang="en-US" sz="2550" dirty="0">
                <a:solidFill>
                  <a:srgbClr val="543110"/>
                </a:solidFill>
                <a:latin typeface="TT Interphases Bold"/>
              </a:rPr>
              <a:t> por </a:t>
            </a:r>
            <a:r>
              <a:rPr lang="en-US" sz="2550" dirty="0" err="1">
                <a:solidFill>
                  <a:srgbClr val="543110"/>
                </a:solidFill>
                <a:latin typeface="TT Interphases Bold"/>
              </a:rPr>
              <a:t>afinidade</a:t>
            </a:r>
            <a:r>
              <a:rPr lang="en-US" sz="2550" dirty="0">
                <a:solidFill>
                  <a:srgbClr val="543110"/>
                </a:solidFill>
                <a:latin typeface="TT Interphases Bold"/>
              </a:rPr>
              <a:t> com o </a:t>
            </a:r>
            <a:r>
              <a:rPr lang="en-US" sz="2550" dirty="0" err="1">
                <a:solidFill>
                  <a:srgbClr val="543110"/>
                </a:solidFill>
                <a:latin typeface="TT Interphases Bold"/>
              </a:rPr>
              <a:t>assunto</a:t>
            </a:r>
            <a:r>
              <a:rPr lang="en-US" sz="2550" dirty="0">
                <a:solidFill>
                  <a:srgbClr val="543110"/>
                </a:solidFill>
                <a:latin typeface="TT Interphases Bold"/>
              </a:rPr>
              <a:t>:</a:t>
            </a:r>
          </a:p>
          <a:p>
            <a:pPr marL="550558" lvl="1" indent="-275279" algn="l">
              <a:lnSpc>
                <a:spcPts val="3901"/>
              </a:lnSpc>
              <a:buFont typeface="Arial"/>
              <a:buChar char="•"/>
            </a:pPr>
            <a:r>
              <a:rPr lang="en-US" sz="2550" dirty="0">
                <a:solidFill>
                  <a:srgbClr val="543110"/>
                </a:solidFill>
                <a:latin typeface="TT Interphases Bold"/>
              </a:rPr>
              <a:t>Frontend (Emerson M., João P., Luiz R.)</a:t>
            </a:r>
          </a:p>
          <a:p>
            <a:pPr marL="550558" lvl="1" indent="-275279" algn="l">
              <a:lnSpc>
                <a:spcPts val="3901"/>
              </a:lnSpc>
              <a:buFont typeface="Arial"/>
              <a:buChar char="•"/>
            </a:pPr>
            <a:r>
              <a:rPr lang="en-US" sz="2550" dirty="0">
                <a:solidFill>
                  <a:srgbClr val="543110"/>
                </a:solidFill>
                <a:latin typeface="TT Interphases Bold"/>
              </a:rPr>
              <a:t>Backend (Lucas S., </a:t>
            </a:r>
            <a:r>
              <a:rPr lang="en-US" sz="2550" dirty="0" err="1">
                <a:solidFill>
                  <a:srgbClr val="543110"/>
                </a:solidFill>
                <a:latin typeface="TT Interphases Bold"/>
              </a:rPr>
              <a:t>Kawan</a:t>
            </a:r>
            <a:r>
              <a:rPr lang="en-US" sz="2550" dirty="0">
                <a:solidFill>
                  <a:srgbClr val="543110"/>
                </a:solidFill>
                <a:latin typeface="TT Interphases Bold"/>
              </a:rPr>
              <a:t> W.)</a:t>
            </a:r>
          </a:p>
          <a:p>
            <a:pPr marL="550558" lvl="1" indent="-275279" algn="l">
              <a:lnSpc>
                <a:spcPts val="3901"/>
              </a:lnSpc>
              <a:buFont typeface="Arial"/>
              <a:buChar char="•"/>
            </a:pPr>
            <a:r>
              <a:rPr lang="en-US" sz="2550" dirty="0" err="1">
                <a:solidFill>
                  <a:srgbClr val="543110"/>
                </a:solidFill>
                <a:latin typeface="TT Interphases Bold"/>
              </a:rPr>
              <a:t>Ajuda</a:t>
            </a:r>
            <a:r>
              <a:rPr lang="en-US" sz="2550" dirty="0">
                <a:solidFill>
                  <a:srgbClr val="543110"/>
                </a:solidFill>
                <a:latin typeface="TT Interphases Bold"/>
              </a:rPr>
              <a:t> </a:t>
            </a:r>
            <a:r>
              <a:rPr lang="en-US" sz="2550" dirty="0" err="1">
                <a:solidFill>
                  <a:srgbClr val="543110"/>
                </a:solidFill>
                <a:latin typeface="TT Interphases Bold"/>
              </a:rPr>
              <a:t>geral</a:t>
            </a:r>
            <a:r>
              <a:rPr lang="en-US" sz="2550" dirty="0">
                <a:solidFill>
                  <a:srgbClr val="543110"/>
                </a:solidFill>
                <a:latin typeface="TT Interphases Bold"/>
              </a:rPr>
              <a:t> (Luiz R, João P., Lucas S.)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702758" y="8785354"/>
            <a:ext cx="4245059" cy="1090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831"/>
              </a:lnSpc>
            </a:pPr>
            <a:r>
              <a:rPr lang="en-US" sz="6307" spc="-195">
                <a:solidFill>
                  <a:srgbClr val="543110"/>
                </a:solidFill>
                <a:latin typeface="Paalalabas Condensed"/>
              </a:rPr>
              <a:t>VAMOS MOSTRAR NA PRÁTICA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165</Words>
  <Application>Microsoft Office PowerPoint</Application>
  <PresentationFormat>Personalizar</PresentationFormat>
  <Paragraphs>33</Paragraphs>
  <Slides>5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</vt:i4>
      </vt:variant>
    </vt:vector>
  </HeadingPairs>
  <TitlesOfParts>
    <vt:vector size="12" baseType="lpstr">
      <vt:lpstr>TT Interphases Bold</vt:lpstr>
      <vt:lpstr>Arial</vt:lpstr>
      <vt:lpstr>Calibri</vt:lpstr>
      <vt:lpstr>Paalalabas Condensed</vt:lpstr>
      <vt:lpstr>Open Sans Bold</vt:lpstr>
      <vt:lpstr>Sloop Script Pro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inspired</dc:title>
  <dc:creator>DevLibbs</dc:creator>
  <cp:lastModifiedBy>Valdemir Gonçalves</cp:lastModifiedBy>
  <cp:revision>3</cp:revision>
  <dcterms:created xsi:type="dcterms:W3CDTF">2006-08-16T00:00:00Z</dcterms:created>
  <dcterms:modified xsi:type="dcterms:W3CDTF">2024-06-18T05:02:09Z</dcterms:modified>
  <dc:identifier>DAGIa0JKWp4</dc:identifier>
</cp:coreProperties>
</file>